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779" r:id="rId2"/>
  </p:sldMasterIdLst>
  <p:sldIdLst>
    <p:sldId id="256" r:id="rId3"/>
    <p:sldId id="258" r:id="rId4"/>
    <p:sldId id="259" r:id="rId5"/>
    <p:sldId id="263" r:id="rId6"/>
    <p:sldId id="264" r:id="rId7"/>
    <p:sldId id="265" r:id="rId8"/>
    <p:sldId id="266" r:id="rId9"/>
    <p:sldId id="260" r:id="rId10"/>
    <p:sldId id="262" r:id="rId11"/>
    <p:sldId id="267" r:id="rId12"/>
    <p:sldId id="261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0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8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451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2561000" y="2179233"/>
            <a:ext cx="7070000" cy="148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3715400" y="4125967"/>
            <a:ext cx="47612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1219170" lvl="1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2pPr>
            <a:lvl3pPr marL="1828754" lvl="2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3pPr>
            <a:lvl4pPr marL="2438339" lvl="3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4pPr>
            <a:lvl5pPr marL="3047924" lvl="4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5pPr>
            <a:lvl6pPr marL="3657509" lvl="5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6pPr>
            <a:lvl7pPr marL="4267093" lvl="6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2400">
                <a:solidFill>
                  <a:schemeClr val="accent1"/>
                </a:solidFill>
              </a:defRPr>
            </a:lvl7pPr>
            <a:lvl8pPr marL="4876678" lvl="7" indent="-457189" algn="ctr">
              <a:spcBef>
                <a:spcPts val="2133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2400">
                <a:solidFill>
                  <a:schemeClr val="accent1"/>
                </a:solidFill>
              </a:defRPr>
            </a:lvl8pPr>
            <a:lvl9pPr marL="5486263" lvl="8" indent="-457189" algn="ctr">
              <a:spcBef>
                <a:spcPts val="2133"/>
              </a:spcBef>
              <a:spcAft>
                <a:spcPts val="2133"/>
              </a:spcAft>
              <a:buClr>
                <a:schemeClr val="accent1"/>
              </a:buClr>
              <a:buSzPts val="1800"/>
              <a:buChar char="■"/>
              <a:defRPr sz="2400">
                <a:solidFill>
                  <a:schemeClr val="accen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566894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176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1251333" y="1661367"/>
            <a:ext cx="9562800" cy="40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215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1pPr>
            <a:lvl2pPr marL="1219170" lvl="1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2pPr>
            <a:lvl3pPr marL="1828754" lvl="2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3pPr>
            <a:lvl4pPr marL="2438339" lvl="3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4pPr>
            <a:lvl5pPr marL="3047924" lvl="4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5pPr>
            <a:lvl6pPr marL="3657509" lvl="5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6pPr>
            <a:lvl7pPr marL="4267093" lvl="6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533">
                <a:solidFill>
                  <a:schemeClr val="lt1"/>
                </a:solidFill>
              </a:defRPr>
            </a:lvl7pPr>
            <a:lvl8pPr marL="4876678" lvl="7" indent="-402157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533">
                <a:solidFill>
                  <a:schemeClr val="lt1"/>
                </a:solidFill>
              </a:defRPr>
            </a:lvl8pPr>
            <a:lvl9pPr marL="5486263" lvl="8" indent="-402157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150"/>
              <a:buChar char="■"/>
              <a:defRPr sz="1533"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81021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4717996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4717996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8038071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8038071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397929" y="34874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397929" y="41974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397933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4718000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8038067" y="2360933"/>
            <a:ext cx="27560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2490745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5714000" y="3777167"/>
            <a:ext cx="4876400" cy="8596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5525400" y="4733133"/>
            <a:ext cx="525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49715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2467367" y="1543900"/>
            <a:ext cx="7257200" cy="34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4000" b="1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3309200" y="5260800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4790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2583117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2583117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6422084" y="3284233"/>
            <a:ext cx="3186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6422084" y="4197433"/>
            <a:ext cx="3186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5627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4717996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4717996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8038071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8038071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397929" y="3690633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397929" y="4603833"/>
            <a:ext cx="27560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2333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698000" y="1825333"/>
            <a:ext cx="8796000" cy="2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3309200" y="3359367"/>
            <a:ext cx="5573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76253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2506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16893" y="4237000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7693" y="4383333"/>
            <a:ext cx="3217200" cy="12420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16893" y="4960867"/>
            <a:ext cx="40916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49362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86586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71162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26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52479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619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422988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6231803" y="3535700"/>
            <a:ext cx="4345200" cy="23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6179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6426799" y="2606833"/>
            <a:ext cx="43452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8385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1197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1197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3720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3720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62428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62428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8765348" y="4070167"/>
            <a:ext cx="22288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8765352" y="4745116"/>
            <a:ext cx="2228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939891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 hasCustomPrompt="1"/>
          </p:nvPr>
        </p:nvSpPr>
        <p:spPr>
          <a:xfrm>
            <a:off x="6662400" y="882457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>
            <a:spLocks noGrp="1"/>
          </p:cNvSpPr>
          <p:nvPr>
            <p:ph type="subTitle" idx="1"/>
          </p:nvPr>
        </p:nvSpPr>
        <p:spPr>
          <a:xfrm>
            <a:off x="6548000" y="1687800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04" name="Google Shape;104;p26"/>
          <p:cNvSpPr txBox="1">
            <a:spLocks noGrp="1"/>
          </p:cNvSpPr>
          <p:nvPr>
            <p:ph type="title" idx="2" hasCustomPrompt="1"/>
          </p:nvPr>
        </p:nvSpPr>
        <p:spPr>
          <a:xfrm>
            <a:off x="6662400" y="2798924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>
            <a:spLocks noGrp="1"/>
          </p:cNvSpPr>
          <p:nvPr>
            <p:ph type="subTitle" idx="3"/>
          </p:nvPr>
        </p:nvSpPr>
        <p:spPr>
          <a:xfrm>
            <a:off x="6548000" y="3604267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06" name="Google Shape;106;p26"/>
          <p:cNvSpPr txBox="1">
            <a:spLocks noGrp="1"/>
          </p:cNvSpPr>
          <p:nvPr>
            <p:ph type="title" idx="4" hasCustomPrompt="1"/>
          </p:nvPr>
        </p:nvSpPr>
        <p:spPr>
          <a:xfrm>
            <a:off x="6662400" y="4715391"/>
            <a:ext cx="4212400" cy="9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>
            <a:spLocks noGrp="1"/>
          </p:cNvSpPr>
          <p:nvPr>
            <p:ph type="subTitle" idx="5"/>
          </p:nvPr>
        </p:nvSpPr>
        <p:spPr>
          <a:xfrm>
            <a:off x="6548000" y="5520733"/>
            <a:ext cx="4441200" cy="5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4360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4717996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4717997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8038071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8038069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397929" y="2424721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397933" y="3099687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4717996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4717997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8038071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8038069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397929" y="4433380"/>
            <a:ext cx="2756000" cy="7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397933" y="5108345"/>
            <a:ext cx="2756000" cy="8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5936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7248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784317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784317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784317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784317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6770884" y="3146433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6770884" y="2284068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6770884" y="5318600"/>
            <a:ext cx="3636800" cy="5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56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6770884" y="4456235"/>
            <a:ext cx="3636800" cy="8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7022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5092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1251333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385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544940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7756067" y="3247900"/>
            <a:ext cx="3408400" cy="27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45907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750400" y="3256067"/>
            <a:ext cx="66912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3862000" y="4521767"/>
            <a:ext cx="4468000" cy="15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67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3098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1233160" y="1013833"/>
            <a:ext cx="4091600" cy="7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1233167" y="2245700"/>
            <a:ext cx="4407200" cy="1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1233167" y="4760000"/>
            <a:ext cx="44072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333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333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3616775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6595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22615713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166547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11729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831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1251333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716700" y="2212367"/>
            <a:ext cx="4249200" cy="36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94168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6172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1509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116233" y="1729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7116233" y="3458500"/>
            <a:ext cx="3783200" cy="1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2133">
                <a:solidFill>
                  <a:schemeClr val="lt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2133">
                <a:solidFill>
                  <a:schemeClr val="lt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600"/>
              <a:buChar char="■"/>
              <a:defRPr sz="2133"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260977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1239303" y="581577"/>
            <a:ext cx="3662000" cy="5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71899" y="552068"/>
            <a:ext cx="10168735" cy="3845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29886" y="-469214"/>
            <a:ext cx="12413063" cy="4693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500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1251333" y="2359433"/>
            <a:ext cx="38288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2133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6271167" y="1212800"/>
            <a:ext cx="4625200" cy="44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867">
                <a:solidFill>
                  <a:schemeClr val="lt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42984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203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251333" y="593367"/>
            <a:ext cx="7647600" cy="12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49365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44849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68" r:id="rId24"/>
    <p:sldLayoutId id="2147483769" r:id="rId25"/>
    <p:sldLayoutId id="2147483770" r:id="rId26"/>
    <p:sldLayoutId id="2147483771" r:id="rId27"/>
    <p:sldLayoutId id="2147483772" r:id="rId28"/>
    <p:sldLayoutId id="2147483773" r:id="rId29"/>
    <p:sldLayoutId id="2147483774" r:id="rId30"/>
    <p:sldLayoutId id="2147483775" r:id="rId31"/>
    <p:sldLayoutId id="2147483776" r:id="rId32"/>
    <p:sldLayoutId id="2147483777" r:id="rId33"/>
    <p:sldLayoutId id="2147483778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56" name="Google Shape;156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053680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B50F5D-F6FC-4D68-85F1-726A718EF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01200" y="2600133"/>
            <a:ext cx="6389600" cy="1645296"/>
          </a:xfrm>
        </p:spPr>
        <p:txBody>
          <a:bodyPr/>
          <a:lstStyle/>
          <a:p>
            <a:r>
              <a:rPr lang="en-US" altLang="zh-TW" dirty="0"/>
              <a:t>Computer Vision Final Project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35C365D-0B68-4635-962D-F1E30547ED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109502561	</a:t>
            </a:r>
            <a:r>
              <a:rPr lang="zh-TW" altLang="en-US" dirty="0"/>
              <a:t>顏紹同</a:t>
            </a:r>
          </a:p>
        </p:txBody>
      </p:sp>
    </p:spTree>
    <p:extLst>
      <p:ext uri="{BB962C8B-B14F-4D97-AF65-F5344CB8AC3E}">
        <p14:creationId xmlns:p14="http://schemas.microsoft.com/office/powerpoint/2010/main" val="224483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 Result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Result when use </a:t>
            </a:r>
            <a:r>
              <a:rPr lang="en-US" altLang="zh-TW" b="1" dirty="0" err="1"/>
              <a:t>softmax</a:t>
            </a:r>
            <a:r>
              <a:rPr lang="en-US" altLang="zh-TW" dirty="0"/>
              <a:t> as output layer: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BBD054D-D59B-4616-AEA4-09F07594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2993321"/>
            <a:ext cx="5001323" cy="35819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84E9E53-FEC3-4ADF-B0F7-562EF4AF9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656" y="2993321"/>
            <a:ext cx="5065412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6. Demo Time!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339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Motivation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CAPTCHA (Completely Automated Public Turing test to tell Computers and Humans Apart) is used by websites to differentiate between real users and bots.</a:t>
            </a:r>
          </a:p>
          <a:p>
            <a:endParaRPr lang="en-US" altLang="zh-TW" dirty="0"/>
          </a:p>
          <a:p>
            <a:r>
              <a:rPr lang="en-US" altLang="zh-TW" dirty="0"/>
              <a:t>These challenges are omnipresent on the dark web to protect platforms from the constant DDoS attacks that competing platforms launch against each other.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926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Goal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2" y="2212367"/>
            <a:ext cx="8529481" cy="3681200"/>
          </a:xfrm>
        </p:spPr>
        <p:txBody>
          <a:bodyPr/>
          <a:lstStyle/>
          <a:p>
            <a:r>
              <a:rPr lang="en-US" altLang="zh-TW" dirty="0"/>
              <a:t>Recognize input captcha image and output its’ correct code</a:t>
            </a:r>
          </a:p>
          <a:p>
            <a:endParaRPr lang="en-US" altLang="zh-TW" dirty="0"/>
          </a:p>
          <a:p>
            <a:r>
              <a:rPr lang="en-US" altLang="zh-TW" dirty="0"/>
              <a:t>Can further use on dark web crawler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2095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9BCCC-7050-4C67-A8CC-E91E0BD2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Model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E27AF8-10E1-4336-A559-A66DBB7A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3" y="2212367"/>
            <a:ext cx="10786906" cy="3681200"/>
          </a:xfrm>
        </p:spPr>
        <p:txBody>
          <a:bodyPr/>
          <a:lstStyle/>
          <a:p>
            <a:pPr marL="776662" indent="-457200">
              <a:buFont typeface="+mj-lt"/>
              <a:buAutoNum type="arabicPeriod"/>
            </a:pPr>
            <a:r>
              <a:rPr lang="en-US" altLang="zh-TW" dirty="0"/>
              <a:t>Use </a:t>
            </a:r>
            <a:r>
              <a:rPr lang="en-US" altLang="zh-TW" dirty="0" err="1"/>
              <a:t>ReLU</a:t>
            </a:r>
            <a:r>
              <a:rPr lang="en-US" altLang="zh-TW" dirty="0"/>
              <a:t> as activation function:</a:t>
            </a:r>
          </a:p>
          <a:p>
            <a:pPr marL="1253047" lvl="1" indent="-324000">
              <a:buFont typeface="+mj-lt"/>
              <a:buAutoNum type="arabicParenR"/>
            </a:pPr>
            <a:r>
              <a:rPr lang="en-US" altLang="zh-TW" dirty="0"/>
              <a:t>calculation fast</a:t>
            </a:r>
          </a:p>
          <a:p>
            <a:pPr marL="1253047" lvl="1" indent="-324000">
              <a:buFont typeface="+mj-lt"/>
              <a:buAutoNum type="arabicParenR"/>
            </a:pPr>
            <a:r>
              <a:rPr lang="en-US" altLang="zh-TW" dirty="0"/>
              <a:t>accelerate the convergence speed</a:t>
            </a:r>
          </a:p>
          <a:p>
            <a:pPr marL="1253047" lvl="1" indent="-324000">
              <a:buFont typeface="+mj-lt"/>
              <a:buAutoNum type="arabicParenR"/>
            </a:pPr>
            <a:r>
              <a:rPr lang="en-US" altLang="zh-TW" dirty="0"/>
              <a:t>the problem of gradient disappearance is 	solved in the X&gt;0 interval.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A566FE-F481-4EF5-827C-22F1EBB8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789" y="177007"/>
            <a:ext cx="5124450" cy="20859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727AA7-7D20-4881-A9D5-1BA0B1A36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333" y="4298342"/>
            <a:ext cx="8417735" cy="25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84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9BCCC-7050-4C67-A8CC-E91E0BD2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Model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E27AF8-10E1-4336-A559-A66DBB7A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2" y="2212367"/>
            <a:ext cx="10407267" cy="3681200"/>
          </a:xfrm>
        </p:spPr>
        <p:txBody>
          <a:bodyPr/>
          <a:lstStyle/>
          <a:p>
            <a:pPr marL="643462" indent="-457200">
              <a:buFont typeface="+mj-lt"/>
              <a:buAutoNum type="arabicPeriod" startAt="2"/>
            </a:pPr>
            <a:r>
              <a:rPr lang="en-US" altLang="zh-TW" dirty="0"/>
              <a:t>Use  </a:t>
            </a:r>
            <a:r>
              <a:rPr lang="en-US" altLang="zh-TW" b="1" dirty="0"/>
              <a:t>tf.keras.layers.Dropout</a:t>
            </a:r>
            <a:r>
              <a:rPr lang="en-US" altLang="zh-TW" dirty="0"/>
              <a:t>, which helps prevent overfitting</a:t>
            </a:r>
          </a:p>
          <a:p>
            <a:pPr marL="643462" indent="-457200">
              <a:buFont typeface="+mj-lt"/>
              <a:buAutoNum type="arabicPeriod" startAt="2"/>
            </a:pPr>
            <a:endParaRPr lang="en-US" altLang="zh-TW" dirty="0"/>
          </a:p>
          <a:p>
            <a:pPr marL="643462" indent="-457200">
              <a:buFont typeface="+mj-lt"/>
              <a:buAutoNum type="arabicPeriod" startAt="2"/>
            </a:pPr>
            <a:r>
              <a:rPr lang="en-US" altLang="zh-TW" dirty="0"/>
              <a:t>Use </a:t>
            </a:r>
            <a:r>
              <a:rPr lang="en-US" altLang="zh-TW" b="1" dirty="0" err="1"/>
              <a:t>softmax</a:t>
            </a:r>
            <a:r>
              <a:rPr lang="en-US" altLang="zh-TW" dirty="0"/>
              <a:t> as output layer activation function for multi-output classification</a:t>
            </a:r>
            <a:endParaRPr lang="zh-TW" altLang="en-US" dirty="0"/>
          </a:p>
          <a:p>
            <a:pPr marL="643462" indent="-457200">
              <a:buFont typeface="+mj-lt"/>
              <a:buAutoNum type="arabicPeriod" startAt="2"/>
            </a:pPr>
            <a:endParaRPr lang="en-US" altLang="zh-TW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BFF8977B-08EB-4CB2-97B2-CF21B557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4052967"/>
            <a:ext cx="9993120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5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9BCCC-7050-4C67-A8CC-E91E0BD2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Model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E27AF8-10E1-4336-A559-A66DBB7A4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1332" y="2212367"/>
            <a:ext cx="9558181" cy="3681200"/>
          </a:xfrm>
        </p:spPr>
        <p:txBody>
          <a:bodyPr/>
          <a:lstStyle/>
          <a:p>
            <a:pPr marL="643462" indent="-457200">
              <a:buFont typeface="+mj-lt"/>
              <a:buAutoNum type="arabicPeriod" startAt="4"/>
            </a:pPr>
            <a:r>
              <a:rPr lang="en-US" altLang="zh-TW" dirty="0"/>
              <a:t>Because we use </a:t>
            </a:r>
            <a:r>
              <a:rPr lang="en-US" altLang="zh-TW" dirty="0" err="1"/>
              <a:t>softmax</a:t>
            </a:r>
            <a:r>
              <a:rPr lang="en-US" altLang="zh-TW" dirty="0"/>
              <a:t> as output layer, so use </a:t>
            </a:r>
            <a:r>
              <a:rPr lang="en-US" altLang="zh-TW" b="1" dirty="0" err="1"/>
              <a:t>categorical_crossentropy</a:t>
            </a:r>
            <a:r>
              <a:rPr lang="en-US" altLang="zh-TW" b="1" dirty="0"/>
              <a:t> </a:t>
            </a:r>
            <a:r>
              <a:rPr lang="en-US" altLang="zh-TW" dirty="0"/>
              <a:t>as loss function 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491108-307F-4071-983F-FE7907A76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3841519"/>
            <a:ext cx="10183646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F9BCCC-7050-4C67-A8CC-E91E0BD2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3. Model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E27AF8-10E1-4336-A559-A66DBB7A4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6262" indent="0">
              <a:buNone/>
            </a:pPr>
            <a:r>
              <a:rPr lang="en-US" altLang="zh-TW" dirty="0"/>
              <a:t>Result should be like this: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826952-A210-4FF5-87AA-FB82843B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4796518"/>
            <a:ext cx="9972675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1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 Dataset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Dataset from Kaggle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6CB4E1-BE79-4728-8EC1-33C6F267D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3328037"/>
            <a:ext cx="10317015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3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048D78-A1AA-4D69-85D4-FDAB60BD2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5. Result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FA95C5A-4068-44F1-BF0E-061D72478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Result when use </a:t>
            </a:r>
            <a:r>
              <a:rPr lang="en-US" altLang="zh-TW" b="1" dirty="0"/>
              <a:t>sigmoid</a:t>
            </a:r>
            <a:r>
              <a:rPr lang="en-US" altLang="zh-TW" dirty="0"/>
              <a:t> as output layer: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D4D6E2-58A3-4C7D-B5D4-50734D928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2981755"/>
            <a:ext cx="5134692" cy="357237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649443A-E3DD-4897-872B-2BAB81DFA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6025" y="2981755"/>
            <a:ext cx="4943495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8043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Futuristic Background _ by Slidesgo</Template>
  <TotalTime>211</TotalTime>
  <Words>199</Words>
  <Application>Microsoft Office PowerPoint</Application>
  <PresentationFormat>寬螢幕</PresentationFormat>
  <Paragraphs>30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11</vt:i4>
      </vt:variant>
    </vt:vector>
  </HeadingPairs>
  <TitlesOfParts>
    <vt:vector size="19" baseType="lpstr">
      <vt:lpstr>Proxima Nova</vt:lpstr>
      <vt:lpstr>Proxima Nova Semibold</vt:lpstr>
      <vt:lpstr>Arial</vt:lpstr>
      <vt:lpstr>Montserrat</vt:lpstr>
      <vt:lpstr>Montserrat ExtraBold</vt:lpstr>
      <vt:lpstr>Montserrat Medium</vt:lpstr>
      <vt:lpstr>Futuristic Background by Slidesgo</vt:lpstr>
      <vt:lpstr>Slidesgo Final Pages</vt:lpstr>
      <vt:lpstr>Computer Vision Final Project</vt:lpstr>
      <vt:lpstr>1. Motivation</vt:lpstr>
      <vt:lpstr>2. Goal</vt:lpstr>
      <vt:lpstr>3. Model</vt:lpstr>
      <vt:lpstr>3. Model</vt:lpstr>
      <vt:lpstr>3. Model</vt:lpstr>
      <vt:lpstr>3. Model</vt:lpstr>
      <vt:lpstr>4. Dataset</vt:lpstr>
      <vt:lpstr>5. Result</vt:lpstr>
      <vt:lpstr>5. Result</vt:lpstr>
      <vt:lpstr>6. Demo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Mikai Yen</dc:creator>
  <cp:lastModifiedBy>Mikai Yen</cp:lastModifiedBy>
  <cp:revision>11</cp:revision>
  <dcterms:created xsi:type="dcterms:W3CDTF">2022-12-19T09:53:42Z</dcterms:created>
  <dcterms:modified xsi:type="dcterms:W3CDTF">2022-12-19T13:26:29Z</dcterms:modified>
</cp:coreProperties>
</file>